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60" r:id="rId4"/>
    <p:sldId id="258" r:id="rId5"/>
    <p:sldId id="259" r:id="rId6"/>
    <p:sldId id="261" r:id="rId7"/>
    <p:sldId id="293" r:id="rId8"/>
    <p:sldId id="262" r:id="rId9"/>
    <p:sldId id="267" r:id="rId10"/>
    <p:sldId id="263" r:id="rId11"/>
    <p:sldId id="284" r:id="rId12"/>
    <p:sldId id="285" r:id="rId13"/>
    <p:sldId id="286" r:id="rId14"/>
    <p:sldId id="294" r:id="rId15"/>
    <p:sldId id="270" r:id="rId16"/>
    <p:sldId id="264" r:id="rId17"/>
    <p:sldId id="268" r:id="rId18"/>
    <p:sldId id="269" r:id="rId19"/>
    <p:sldId id="271" r:id="rId20"/>
    <p:sldId id="272" r:id="rId21"/>
    <p:sldId id="273" r:id="rId22"/>
    <p:sldId id="265" r:id="rId23"/>
    <p:sldId id="274" r:id="rId24"/>
    <p:sldId id="275" r:id="rId25"/>
    <p:sldId id="276" r:id="rId26"/>
    <p:sldId id="266" r:id="rId27"/>
    <p:sldId id="289" r:id="rId28"/>
    <p:sldId id="290" r:id="rId29"/>
    <p:sldId id="291" r:id="rId30"/>
    <p:sldId id="292" r:id="rId31"/>
    <p:sldId id="277" r:id="rId32"/>
    <p:sldId id="288" r:id="rId33"/>
    <p:sldId id="287" r:id="rId34"/>
    <p:sldId id="278" r:id="rId35"/>
    <p:sldId id="279" r:id="rId36"/>
    <p:sldId id="280" r:id="rId37"/>
    <p:sldId id="281" r:id="rId38"/>
    <p:sldId id="282" r:id="rId39"/>
    <p:sldId id="283" r:id="rId40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61480CA6-6064-4933-B0A2-4EAA466F468C}">
          <p14:sldIdLst>
            <p14:sldId id="256"/>
            <p14:sldId id="257"/>
            <p14:sldId id="260"/>
            <p14:sldId id="258"/>
            <p14:sldId id="259"/>
            <p14:sldId id="261"/>
            <p14:sldId id="293"/>
            <p14:sldId id="262"/>
            <p14:sldId id="267"/>
            <p14:sldId id="263"/>
            <p14:sldId id="284"/>
            <p14:sldId id="285"/>
            <p14:sldId id="286"/>
            <p14:sldId id="294"/>
            <p14:sldId id="270"/>
            <p14:sldId id="264"/>
            <p14:sldId id="268"/>
            <p14:sldId id="269"/>
            <p14:sldId id="271"/>
            <p14:sldId id="272"/>
            <p14:sldId id="273"/>
            <p14:sldId id="265"/>
            <p14:sldId id="274"/>
            <p14:sldId id="275"/>
            <p14:sldId id="276"/>
            <p14:sldId id="266"/>
            <p14:sldId id="289"/>
            <p14:sldId id="290"/>
            <p14:sldId id="291"/>
            <p14:sldId id="292"/>
            <p14:sldId id="277"/>
            <p14:sldId id="288"/>
            <p14:sldId id="287"/>
            <p14:sldId id="278"/>
            <p14:sldId id="279"/>
            <p14:sldId id="280"/>
            <p14:sldId id="281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FF6600"/>
    <a:srgbClr val="FF9933"/>
    <a:srgbClr val="FF9900"/>
    <a:srgbClr val="660066"/>
    <a:srgbClr val="AB2591"/>
    <a:srgbClr val="003300"/>
    <a:srgbClr val="008000"/>
    <a:srgbClr val="0066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600" autoAdjust="0"/>
  </p:normalViewPr>
  <p:slideViewPr>
    <p:cSldViewPr snapToGrid="0">
      <p:cViewPr varScale="1">
        <p:scale>
          <a:sx n="101" d="100"/>
          <a:sy n="101" d="100"/>
        </p:scale>
        <p:origin x="852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87E6B4CA-5E6B-4EB5-BA5D-14E5982BA946}" type="datetimeFigureOut">
              <a:rPr lang="it-IT" smtClean="0"/>
              <a:t>13/06/2019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722C1AA-D223-4E62-BB8A-E12DF36010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72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mid</a:t>
            </a:r>
            <a:r>
              <a:rPr lang="it-IT" dirty="0"/>
              <a:t> game</a:t>
            </a:r>
          </a:p>
          <a:p>
            <a:r>
              <a:rPr lang="it-IT" dirty="0"/>
              <a:t>No </a:t>
            </a:r>
            <a:r>
              <a:rPr lang="it-IT" dirty="0" err="1"/>
              <a:t>csv</a:t>
            </a:r>
            <a:r>
              <a:rPr lang="it-IT" dirty="0"/>
              <a:t> perché non corretti</a:t>
            </a:r>
            <a:r>
              <a:rPr lang="it-IT" baseline="0" dirty="0"/>
              <a:t> (detentore </a:t>
            </a:r>
            <a:r>
              <a:rPr lang="it-IT" baseline="0" dirty="0" err="1"/>
              <a:t>dataset</a:t>
            </a:r>
            <a:r>
              <a:rPr lang="it-IT" baseline="0" dirty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1403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Attacchi</a:t>
            </a:r>
            <a:endParaRPr lang="it-IT" baseline="0" dirty="0"/>
          </a:p>
          <a:p>
            <a:r>
              <a:rPr lang="it-IT" baseline="0" dirty="0"/>
              <a:t>    </a:t>
            </a:r>
            <a:r>
              <a:rPr lang="it-IT" dirty="0"/>
              <a:t>Meno</a:t>
            </a:r>
            <a:r>
              <a:rPr lang="it-IT" baseline="0" dirty="0"/>
              <a:t> che attaccano tanto e molti che subiscono di più</a:t>
            </a:r>
          </a:p>
          <a:p>
            <a:r>
              <a:rPr lang="it-IT" baseline="0" dirty="0"/>
              <a:t>    </a:t>
            </a:r>
            <a:r>
              <a:rPr lang="it-IT" dirty="0" err="1"/>
              <a:t>Barabasi</a:t>
            </a:r>
            <a:r>
              <a:rPr lang="it-IT" dirty="0"/>
              <a:t> </a:t>
            </a:r>
            <a:r>
              <a:rPr lang="it-IT" i="1" dirty="0"/>
              <a:t>et</a:t>
            </a:r>
            <a:r>
              <a:rPr lang="it-IT" i="1" baseline="0" dirty="0"/>
              <a:t> al., </a:t>
            </a:r>
            <a:r>
              <a:rPr lang="it-IT" i="1" baseline="0" dirty="0" err="1"/>
              <a:t>NetworkScience</a:t>
            </a:r>
            <a:r>
              <a:rPr lang="it-IT" i="1" baseline="0" dirty="0"/>
              <a:t>, </a:t>
            </a:r>
            <a:r>
              <a:rPr lang="it-IT" i="1" baseline="0" dirty="0" err="1"/>
              <a:t>Graph</a:t>
            </a:r>
            <a:r>
              <a:rPr lang="it-IT" i="1" baseline="0" dirty="0"/>
              <a:t> </a:t>
            </a:r>
            <a:r>
              <a:rPr lang="it-IT" i="1" baseline="0" dirty="0" err="1"/>
              <a:t>theory</a:t>
            </a:r>
            <a:endParaRPr lang="it-IT" dirty="0"/>
          </a:p>
          <a:p>
            <a:r>
              <a:rPr lang="it-IT" dirty="0" err="1"/>
              <a:t>PageRank</a:t>
            </a:r>
            <a:r>
              <a:rPr lang="it-IT" baseline="0" dirty="0"/>
              <a:t> vs </a:t>
            </a:r>
            <a:r>
              <a:rPr lang="it-IT" baseline="0" dirty="0" err="1"/>
              <a:t>betweenness</a:t>
            </a:r>
            <a:endParaRPr lang="it-IT" dirty="0"/>
          </a:p>
          <a:p>
            <a:r>
              <a:rPr lang="it-IT" dirty="0"/>
              <a:t>    Messaggi: alto di uno non implica alto di altro, posso scrivere</a:t>
            </a:r>
            <a:r>
              <a:rPr lang="it-IT" baseline="0" dirty="0"/>
              <a:t> a chi voglio e no broadcast in </a:t>
            </a:r>
            <a:r>
              <a:rPr lang="it-IT" baseline="0" dirty="0" err="1"/>
              <a:t>dataset</a:t>
            </a:r>
            <a:endParaRPr lang="it-IT" baseline="0" dirty="0"/>
          </a:p>
          <a:p>
            <a:r>
              <a:rPr lang="it-IT" baseline="0" dirty="0"/>
              <a:t>    </a:t>
            </a:r>
            <a:r>
              <a:rPr lang="it-IT" baseline="0" dirty="0" err="1"/>
              <a:t>Trade</a:t>
            </a:r>
            <a:r>
              <a:rPr lang="it-IT" baseline="0" dirty="0"/>
              <a:t>: posso scambiare con chi voglio -&gt; no commercianti o mercanti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75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668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Meno</a:t>
            </a:r>
            <a:r>
              <a:rPr lang="it-IT" baseline="0" dirty="0"/>
              <a:t> che attaccano tanto e molti che subiscono di più</a:t>
            </a:r>
          </a:p>
          <a:p>
            <a:r>
              <a:rPr lang="it-IT" dirty="0" err="1"/>
              <a:t>Barabasi</a:t>
            </a:r>
            <a:r>
              <a:rPr lang="it-IT" dirty="0"/>
              <a:t> </a:t>
            </a:r>
            <a:r>
              <a:rPr lang="it-IT" i="1" dirty="0"/>
              <a:t>et</a:t>
            </a:r>
            <a:r>
              <a:rPr lang="it-IT" i="1" baseline="0" dirty="0"/>
              <a:t> al., </a:t>
            </a:r>
            <a:r>
              <a:rPr lang="it-IT" i="1" baseline="0" dirty="0" err="1"/>
              <a:t>NetworkScience</a:t>
            </a:r>
            <a:r>
              <a:rPr lang="it-IT" i="1" baseline="0" dirty="0"/>
              <a:t>, </a:t>
            </a:r>
            <a:r>
              <a:rPr lang="it-IT" i="1" baseline="0" dirty="0" err="1"/>
              <a:t>Graph</a:t>
            </a:r>
            <a:r>
              <a:rPr lang="it-IT" i="1" baseline="0" dirty="0"/>
              <a:t> </a:t>
            </a:r>
            <a:r>
              <a:rPr lang="it-IT" i="1" baseline="0" dirty="0" err="1"/>
              <a:t>theory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4697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613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0544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245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3539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Messaggi: alto di uno non implica alto di altro, posso scrivere</a:t>
            </a:r>
            <a:r>
              <a:rPr lang="it-IT" baseline="0" dirty="0"/>
              <a:t> a chi voglio e no broadcast in </a:t>
            </a:r>
            <a:r>
              <a:rPr lang="it-IT" baseline="0" dirty="0" err="1"/>
              <a:t>dataset</a:t>
            </a:r>
            <a:endParaRPr lang="it-IT" baseline="0" dirty="0"/>
          </a:p>
          <a:p>
            <a:r>
              <a:rPr lang="it-IT" baseline="0" dirty="0" err="1"/>
              <a:t>Trade</a:t>
            </a:r>
            <a:r>
              <a:rPr lang="it-IT" baseline="0" dirty="0"/>
              <a:t>: posso scambiare con chi voglio -&gt; no commercianti o mercanti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7363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6121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1309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</a:t>
            </a:r>
            <a:r>
              <a:rPr lang="it-IT" baseline="0" dirty="0"/>
              <a:t> </a:t>
            </a:r>
            <a:r>
              <a:rPr lang="it-IT" baseline="0" dirty="0" err="1"/>
              <a:t>multigrafo</a:t>
            </a:r>
            <a:r>
              <a:rPr lang="it-IT" baseline="0" dirty="0"/>
              <a:t> a grafo pesato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050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673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806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VOCE: </a:t>
            </a:r>
            <a:r>
              <a:rPr lang="it-IT" dirty="0" err="1"/>
              <a:t>Closeness</a:t>
            </a:r>
            <a:r>
              <a:rPr lang="it-IT" dirty="0"/>
              <a:t> -&gt; vicinanza al flusso informativo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118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7576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29628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00218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13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86435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91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4096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8980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59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645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504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mid</a:t>
            </a:r>
            <a:r>
              <a:rPr lang="it-IT" dirty="0"/>
              <a:t> game</a:t>
            </a:r>
          </a:p>
          <a:p>
            <a:r>
              <a:rPr lang="it-IT" dirty="0"/>
              <a:t>No </a:t>
            </a:r>
            <a:r>
              <a:rPr lang="it-IT" dirty="0" err="1"/>
              <a:t>csv</a:t>
            </a:r>
            <a:r>
              <a:rPr lang="it-IT" dirty="0"/>
              <a:t> perché non corretti</a:t>
            </a:r>
            <a:r>
              <a:rPr lang="it-IT" baseline="0" dirty="0"/>
              <a:t> (detentore </a:t>
            </a:r>
            <a:r>
              <a:rPr lang="it-IT" baseline="0" dirty="0" err="1"/>
              <a:t>dataset</a:t>
            </a:r>
            <a:r>
              <a:rPr lang="it-IT" baseline="0" dirty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30076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mid</a:t>
            </a:r>
            <a:r>
              <a:rPr lang="it-IT" dirty="0"/>
              <a:t> game</a:t>
            </a:r>
          </a:p>
          <a:p>
            <a:r>
              <a:rPr lang="it-IT" dirty="0"/>
              <a:t>No </a:t>
            </a:r>
            <a:r>
              <a:rPr lang="it-IT" dirty="0" err="1"/>
              <a:t>csv</a:t>
            </a:r>
            <a:r>
              <a:rPr lang="it-IT" dirty="0"/>
              <a:t> perché non corretti</a:t>
            </a:r>
            <a:r>
              <a:rPr lang="it-IT" baseline="0" dirty="0"/>
              <a:t> (detentore </a:t>
            </a:r>
            <a:r>
              <a:rPr lang="it-IT" baseline="0" dirty="0" err="1"/>
              <a:t>dataset</a:t>
            </a:r>
            <a:r>
              <a:rPr lang="it-IT" baseline="0" dirty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260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mid</a:t>
            </a:r>
            <a:r>
              <a:rPr lang="it-IT" dirty="0"/>
              <a:t> game</a:t>
            </a:r>
          </a:p>
          <a:p>
            <a:r>
              <a:rPr lang="it-IT" dirty="0"/>
              <a:t>No </a:t>
            </a:r>
            <a:r>
              <a:rPr lang="it-IT" dirty="0" err="1"/>
              <a:t>csv</a:t>
            </a:r>
            <a:r>
              <a:rPr lang="it-IT" dirty="0"/>
              <a:t> perché non corretti</a:t>
            </a:r>
            <a:r>
              <a:rPr lang="it-IT" baseline="0" dirty="0"/>
              <a:t> (detentore </a:t>
            </a:r>
            <a:r>
              <a:rPr lang="it-IT" baseline="0" dirty="0" err="1"/>
              <a:t>dataset</a:t>
            </a:r>
            <a:r>
              <a:rPr lang="it-IT" baseline="0" dirty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21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Perché </a:t>
            </a:r>
            <a:r>
              <a:rPr lang="it-IT" dirty="0" err="1"/>
              <a:t>mid</a:t>
            </a:r>
            <a:r>
              <a:rPr lang="it-IT" dirty="0"/>
              <a:t> game</a:t>
            </a:r>
          </a:p>
          <a:p>
            <a:r>
              <a:rPr lang="it-IT" dirty="0"/>
              <a:t>No </a:t>
            </a:r>
            <a:r>
              <a:rPr lang="it-IT" dirty="0" err="1"/>
              <a:t>csv</a:t>
            </a:r>
            <a:r>
              <a:rPr lang="it-IT" dirty="0"/>
              <a:t> perché non corretti</a:t>
            </a:r>
            <a:r>
              <a:rPr lang="it-IT" baseline="0" dirty="0"/>
              <a:t> (detentore </a:t>
            </a:r>
            <a:r>
              <a:rPr lang="it-IT" baseline="0" dirty="0" err="1"/>
              <a:t>dataset</a:t>
            </a:r>
            <a:r>
              <a:rPr lang="it-IT" baseline="0" dirty="0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22C1AA-D223-4E62-BB8A-E12DF360106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5727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5DB0D8-64CE-403D-A876-8CCFD2E6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777"/>
            <a:ext cx="11465807" cy="878311"/>
          </a:xfrm>
        </p:spPr>
        <p:txBody>
          <a:bodyPr>
            <a:normAutofit/>
          </a:bodyPr>
          <a:lstStyle/>
          <a:p>
            <a:r>
              <a:rPr lang="it-IT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Travian</a:t>
            </a:r>
            <a:r>
              <a:rPr lang="it-IT" sz="48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4800" dirty="0" err="1">
                <a:latin typeface="Cambria" panose="02040503050406030204" pitchFamily="18" charset="0"/>
                <a:ea typeface="Cambria" panose="02040503050406030204" pitchFamily="18" charset="0"/>
              </a:rPr>
              <a:t>analytics</a:t>
            </a:r>
            <a:endParaRPr lang="it-IT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43E930C-963B-4CB5-89E7-3EAC5E1BB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63" y="1347111"/>
            <a:ext cx="10993546" cy="383222"/>
          </a:xfrm>
        </p:spPr>
        <p:txBody>
          <a:bodyPr rIns="0">
            <a:normAutofit/>
          </a:bodyPr>
          <a:lstStyle/>
          <a:p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Applicazione di tecniche di network </a:t>
            </a:r>
            <a:r>
              <a:rPr lang="it-IT" sz="1800" dirty="0" err="1">
                <a:latin typeface="Cambria" panose="02040503050406030204" pitchFamily="18" charset="0"/>
                <a:ea typeface="Cambria" panose="02040503050406030204" pitchFamily="18" charset="0"/>
              </a:rPr>
              <a:t>analytics</a:t>
            </a:r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 su una rete di un popolare MMO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81191" y="2490801"/>
            <a:ext cx="1079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Matteo Mistri, Daniele Papetti – 17/06/2019</a:t>
            </a:r>
          </a:p>
          <a:p>
            <a:r>
              <a:rPr lang="it-IT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Presentazione del progetto del corso di Data Analytics (LM Informatica, Università degli studi di Milano-Bicocca)</a:t>
            </a:r>
          </a:p>
        </p:txBody>
      </p:sp>
    </p:spTree>
    <p:extLst>
      <p:ext uri="{BB962C8B-B14F-4D97-AF65-F5344CB8AC3E}">
        <p14:creationId xmlns:p14="http://schemas.microsoft.com/office/powerpoint/2010/main" val="2839943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99" y="2057400"/>
            <a:ext cx="5816601" cy="43624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5817600" cy="436320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in-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out-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 attacchi</a:t>
            </a:r>
            <a:endParaRPr lang="it-IT" sz="3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275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in-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out-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 messaggi</a:t>
            </a:r>
            <a:endParaRPr lang="it-IT" sz="3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59200"/>
            <a:ext cx="5817600" cy="43632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200"/>
            <a:ext cx="58176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7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in-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 </a:t>
            </a:r>
            <a:r>
              <a:rPr lang="it-IT" sz="3000" i="1" dirty="0">
                <a:latin typeface="Cambria" panose="02040503050406030204" pitchFamily="18" charset="0"/>
                <a:ea typeface="Cambria" panose="02040503050406030204" pitchFamily="18" charset="0"/>
              </a:rPr>
              <a:t>out-</a:t>
            </a:r>
            <a:r>
              <a:rPr lang="it-IT" sz="3000" i="1" dirty="0" err="1">
                <a:latin typeface="Cambria" panose="02040503050406030204" pitchFamily="18" charset="0"/>
                <a:ea typeface="Cambria" panose="02040503050406030204" pitchFamily="18" charset="0"/>
              </a:rPr>
              <a:t>degree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 scambi</a:t>
            </a:r>
            <a:endParaRPr lang="it-IT" sz="3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59200"/>
            <a:ext cx="5817600" cy="43632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200"/>
            <a:ext cx="58176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3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50" y="3481901"/>
            <a:ext cx="4252800" cy="3189600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grado totale delle 3 attività</a:t>
            </a:r>
            <a:endParaRPr lang="it-IT" sz="3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1" y="1933576"/>
            <a:ext cx="3986090" cy="298956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933575"/>
            <a:ext cx="3986092" cy="298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25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1" y="2889000"/>
            <a:ext cx="1080000" cy="1080000"/>
          </a:xfrm>
          <a:prstGeom prst="rect">
            <a:avLst/>
          </a:prstGeom>
        </p:spPr>
      </p:pic>
      <p:sp>
        <p:nvSpPr>
          <p:cNvPr id="4" name="Rettangolo arrotondato 3"/>
          <p:cNvSpPr/>
          <p:nvPr/>
        </p:nvSpPr>
        <p:spPr>
          <a:xfrm>
            <a:off x="1347871" y="2621151"/>
            <a:ext cx="9496258" cy="1615698"/>
          </a:xfrm>
          <a:prstGeom prst="roundRect">
            <a:avLst/>
          </a:prstGeom>
          <a:noFill/>
          <a:ln w="38100">
            <a:solidFill>
              <a:srgbClr val="309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2820571" y="2667189"/>
            <a:ext cx="7861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le seguenti analisi, sono stati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rimossi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nodi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considerati </a:t>
            </a:r>
            <a:r>
              <a:rPr lang="it-IT" sz="2400" b="1" i="1" dirty="0" err="1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ovvero i giocatori con un valore di grado (entrante o uscente) maggiore di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volte la deviazione standard 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dei dati distribuiti secondo una distribuzione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normale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81367"/>
            <a:ext cx="4876633" cy="4876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Attacks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353051" y="2167688"/>
            <a:ext cx="6257758" cy="2145268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maggioranza dei nodi presentano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basso numero di attacchi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effettuati e ricevuti, presentando un andamento con la presenza di “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hub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Notiamo che nodi con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alto 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tendono a subire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pochi attacchi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viceversa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930" y="4453840"/>
            <a:ext cx="1080000" cy="1080000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353050" y="5672340"/>
            <a:ext cx="6257758" cy="442674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PREDOMINIO MILITARE</a:t>
            </a: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459192" y="3686884"/>
            <a:ext cx="6257758" cy="1464231"/>
          </a:xfrm>
          <a:prstGeom prst="roundRect">
            <a:avLst/>
          </a:prstGeom>
          <a:solidFill>
            <a:srgbClr val="3333FF"/>
          </a:solidFill>
          <a:ln w="28575">
            <a:solidFill>
              <a:srgbClr val="0000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Tale grafico non sottolinea nessun comportamento collettivo emergente, si può solo notare che vi è una tendenza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ricevere più messaggi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di quelli inviati, con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pochi giocatori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che evidenziano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tendenza inversa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6" y="1980000"/>
            <a:ext cx="4878000" cy="4878000"/>
          </a:xfrm>
          <a:prstGeom prst="rect">
            <a:avLst/>
          </a:prstGeom>
        </p:spPr>
      </p:pic>
      <p:sp>
        <p:nvSpPr>
          <p:cNvPr id="16" name="CasellaDiTesto 1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7" name="CasellaDiTesto 16"/>
          <p:cNvSpPr txBox="1"/>
          <p:nvPr/>
        </p:nvSpPr>
        <p:spPr>
          <a:xfrm>
            <a:off x="5353050" y="3005847"/>
            <a:ext cx="6257758" cy="2826306"/>
          </a:xfrm>
          <a:prstGeom prst="roundRect">
            <a:avLst/>
          </a:prstGeom>
          <a:solidFill>
            <a:srgbClr val="006600"/>
          </a:solidFill>
          <a:ln w="28575">
            <a:solidFill>
              <a:srgbClr val="00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tendenza è diametralmente opposta al grafico degli attacchi: i nodi sono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distribuiti sulla diagonale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indicando quindi un rapporto tra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in-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prossimo a 1.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Traspare l’idea che vi sia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predominanza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scambi a fine commerciale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con solo una piccola percentuale di giocatori propensi ad effettuare donazioni.</a:t>
            </a:r>
          </a:p>
        </p:txBody>
      </p:sp>
      <p:pic>
        <p:nvPicPr>
          <p:cNvPr id="18" name="Immagin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19" name="CasellaDiTesto 18"/>
          <p:cNvSpPr txBox="1"/>
          <p:nvPr/>
        </p:nvSpPr>
        <p:spPr>
          <a:xfrm>
            <a:off x="1405019" y="1842867"/>
            <a:ext cx="3252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attacks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out-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0" name="CasellaDiTesto 19"/>
          <p:cNvSpPr txBox="1"/>
          <p:nvPr/>
        </p:nvSpPr>
        <p:spPr>
          <a:xfrm>
            <a:off x="5353050" y="2848094"/>
            <a:ext cx="6257758" cy="1123712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Troviamo una generica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relazione inversamente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proporzionale tra il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numero di messaggi inviati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attacchi effettuati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21" name="CasellaDiTesto 20"/>
          <p:cNvSpPr txBox="1"/>
          <p:nvPr/>
        </p:nvSpPr>
        <p:spPr>
          <a:xfrm>
            <a:off x="5351911" y="4897607"/>
            <a:ext cx="2156719" cy="442674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Giocatori bellicosi</a:t>
            </a:r>
          </a:p>
        </p:txBody>
      </p:sp>
      <p:sp>
        <p:nvSpPr>
          <p:cNvPr id="22" name="CasellaDiTesto 21"/>
          <p:cNvSpPr txBox="1"/>
          <p:nvPr/>
        </p:nvSpPr>
        <p:spPr>
          <a:xfrm>
            <a:off x="9153359" y="4897607"/>
            <a:ext cx="2457449" cy="442674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Giocatori diplomatici</a:t>
            </a:r>
          </a:p>
        </p:txBody>
      </p:sp>
      <p:cxnSp>
        <p:nvCxnSpPr>
          <p:cNvPr id="23" name="Connettore 4 22"/>
          <p:cNvCxnSpPr>
            <a:stCxn id="20" idx="2"/>
            <a:endCxn id="21" idx="0"/>
          </p:cNvCxnSpPr>
          <p:nvPr/>
        </p:nvCxnSpPr>
        <p:spPr>
          <a:xfrm rot="5400000">
            <a:off x="6993200" y="3408877"/>
            <a:ext cx="925801" cy="2051658"/>
          </a:xfrm>
          <a:prstGeom prst="bentConnector3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>
            <a:stCxn id="20" idx="2"/>
            <a:endCxn id="22" idx="0"/>
          </p:cNvCxnSpPr>
          <p:nvPr/>
        </p:nvCxnSpPr>
        <p:spPr>
          <a:xfrm rot="16200000" flipH="1">
            <a:off x="8969106" y="3484628"/>
            <a:ext cx="925801" cy="1900155"/>
          </a:xfrm>
          <a:prstGeom prst="bentConnector3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26" name="CasellaDiTesto 2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out-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5353050" y="3176106"/>
            <a:ext cx="6257758" cy="2485787"/>
          </a:xfrm>
          <a:prstGeom prst="roundRect">
            <a:avLst/>
          </a:prstGeom>
          <a:solidFill>
            <a:srgbClr val="FF6600"/>
          </a:solidFill>
          <a:ln w="28575"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Non è possibile individuare un’evidente relazione tra le due grandezze; è apprezzabile una tendenza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commerciare senza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elevato scambio di messaggi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Possiamo quindi supporre che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vi siano meccanismi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contrattazione mediante messaggi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antecedenti allo scambio.</a:t>
            </a:r>
          </a:p>
        </p:txBody>
      </p:sp>
      <p:pic>
        <p:nvPicPr>
          <p:cNvPr id="28" name="Immagin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29" name="CasellaDiTesto 28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betweenness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PageRank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0" name="Immagin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8" y="1980000"/>
            <a:ext cx="4878000" cy="4878000"/>
          </a:xfrm>
          <a:prstGeom prst="rect">
            <a:avLst/>
          </a:prstGeom>
        </p:spPr>
      </p:pic>
      <p:sp>
        <p:nvSpPr>
          <p:cNvPr id="31" name="CasellaDiTesto 30"/>
          <p:cNvSpPr txBox="1"/>
          <p:nvPr/>
        </p:nvSpPr>
        <p:spPr>
          <a:xfrm>
            <a:off x="7557320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betweenness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PageRank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32" name="Immagin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22" y="2144649"/>
            <a:ext cx="1080000" cy="1080000"/>
          </a:xfrm>
          <a:prstGeom prst="rect">
            <a:avLst/>
          </a:prstGeom>
        </p:spPr>
      </p:pic>
      <p:sp>
        <p:nvSpPr>
          <p:cNvPr id="33" name="CasellaDiTesto 32"/>
          <p:cNvSpPr txBox="1"/>
          <p:nvPr/>
        </p:nvSpPr>
        <p:spPr>
          <a:xfrm>
            <a:off x="7812122" y="2934789"/>
            <a:ext cx="3798686" cy="2860358"/>
          </a:xfrm>
          <a:prstGeom prst="wedgeRoundRectCallout">
            <a:avLst>
              <a:gd name="adj1" fmla="val -58162"/>
              <a:gd name="adj2" fmla="val -71924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8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betweenness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 intende la capacità di un nodo di fare da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“collegamento” 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 passaggio di informazioni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 due nodi 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(giocatori in questo caso)</a:t>
            </a:r>
          </a:p>
          <a:p>
            <a:endParaRPr lang="it-IT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PageRank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valuta l’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importanza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un nodo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basandosi sui nodi con cui interagisce</a:t>
            </a:r>
          </a:p>
        </p:txBody>
      </p:sp>
    </p:spTree>
    <p:extLst>
      <p:ext uri="{BB962C8B-B14F-4D97-AF65-F5344CB8AC3E}">
        <p14:creationId xmlns:p14="http://schemas.microsoft.com/office/powerpoint/2010/main" val="11492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7" grpId="0"/>
      <p:bldP spid="7" grpId="1"/>
      <p:bldP spid="8" grpId="0" animBg="1"/>
      <p:bldP spid="8" grpId="1" animBg="1"/>
      <p:bldP spid="11" grpId="0" animBg="1"/>
      <p:bldP spid="11" grpId="1" animBg="1"/>
      <p:bldP spid="13" grpId="0"/>
      <p:bldP spid="13" grpId="1"/>
      <p:bldP spid="14" grpId="0" animBg="1"/>
      <p:bldP spid="14" grpId="1" animBg="1"/>
      <p:bldP spid="16" grpId="0"/>
      <p:bldP spid="16" grpId="1"/>
      <p:bldP spid="17" grpId="0" animBg="1"/>
      <p:bldP spid="17" grpId="1" animBg="1"/>
      <p:bldP spid="19" grpId="0"/>
      <p:bldP spid="19" grpId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6" grpId="0"/>
      <p:bldP spid="26" grpId="1"/>
      <p:bldP spid="27" grpId="0" animBg="1"/>
      <p:bldP spid="27" grpId="1" animBg="1"/>
      <p:bldP spid="29" grpId="0"/>
      <p:bldP spid="31" grpId="0"/>
      <p:bldP spid="33" grpId="0" animBg="1"/>
      <p:bldP spid="3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21" y="2889000"/>
            <a:ext cx="1080000" cy="1080000"/>
          </a:xfrm>
          <a:prstGeom prst="rect">
            <a:avLst/>
          </a:prstGeom>
        </p:spPr>
      </p:pic>
      <p:sp>
        <p:nvSpPr>
          <p:cNvPr id="4" name="Rettangolo arrotondato 3"/>
          <p:cNvSpPr/>
          <p:nvPr/>
        </p:nvSpPr>
        <p:spPr>
          <a:xfrm>
            <a:off x="1347871" y="2621151"/>
            <a:ext cx="9496258" cy="1615698"/>
          </a:xfrm>
          <a:prstGeom prst="roundRect">
            <a:avLst/>
          </a:prstGeom>
          <a:noFill/>
          <a:ln w="38100">
            <a:solidFill>
              <a:srgbClr val="3095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/>
          <p:cNvSpPr txBox="1"/>
          <p:nvPr/>
        </p:nvSpPr>
        <p:spPr>
          <a:xfrm>
            <a:off x="2820571" y="2667189"/>
            <a:ext cx="78616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le seguenti analisi, sono stati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rimossi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quei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nodi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considerati </a:t>
            </a:r>
            <a:r>
              <a:rPr lang="it-IT" sz="2400" b="1" i="1" dirty="0" err="1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ovvero i giocatori con un valore di grado (entrante o uscente) maggiore di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volte la deviazione standard </a:t>
            </a:r>
            <a:r>
              <a:rPr lang="it-IT" sz="2400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dei dati distribuiti secondo una distribuzione </a:t>
            </a:r>
            <a:r>
              <a:rPr lang="it-IT" sz="2400" b="1" dirty="0">
                <a:solidFill>
                  <a:srgbClr val="3095A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normale</a:t>
            </a:r>
          </a:p>
        </p:txBody>
      </p:sp>
    </p:spTree>
    <p:extLst>
      <p:ext uri="{BB962C8B-B14F-4D97-AF65-F5344CB8AC3E}">
        <p14:creationId xmlns:p14="http://schemas.microsoft.com/office/powerpoint/2010/main" val="2340036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1" y="1981367"/>
            <a:ext cx="4876633" cy="4876633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Attacks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353051" y="2167688"/>
            <a:ext cx="6257758" cy="2145268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maggioranza dei nodi presentano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basso numero di attacchi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effettuati e ricevuti, presentando un andamento con la presenza di “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hub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Notiamo che nodi con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alto 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tendono a subire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pochi attacchi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viceversa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41930" y="4453840"/>
            <a:ext cx="1080000" cy="1080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5353050" y="5672340"/>
            <a:ext cx="6257758" cy="442674"/>
          </a:xfrm>
          <a:prstGeom prst="roundRect">
            <a:avLst/>
          </a:prstGeom>
          <a:solidFill>
            <a:srgbClr val="FF0000"/>
          </a:solidFill>
          <a:ln w="28575">
            <a:solidFill>
              <a:srgbClr val="C0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PREDOMINIO MILITARE</a:t>
            </a:r>
          </a:p>
        </p:txBody>
      </p:sp>
    </p:spTree>
    <p:extLst>
      <p:ext uri="{BB962C8B-B14F-4D97-AF65-F5344CB8AC3E}">
        <p14:creationId xmlns:p14="http://schemas.microsoft.com/office/powerpoint/2010/main" val="10396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459192" y="3686884"/>
            <a:ext cx="6257758" cy="1464231"/>
          </a:xfrm>
          <a:prstGeom prst="roundRect">
            <a:avLst/>
          </a:prstGeom>
          <a:solidFill>
            <a:srgbClr val="3333FF"/>
          </a:solidFill>
          <a:ln w="28575">
            <a:solidFill>
              <a:srgbClr val="0000FF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Tale grafico non sottolinea nessun comportamento collettivo emergente, si può solo notare che vi è una tendenza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ricevere più messaggi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di quelli inviati, con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pochi giocatori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che evidenziano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tendenza inversa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647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6" y="1980000"/>
            <a:ext cx="4878000" cy="487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353050" y="3005847"/>
            <a:ext cx="6257758" cy="2826306"/>
          </a:xfrm>
          <a:prstGeom prst="roundRect">
            <a:avLst/>
          </a:prstGeom>
          <a:solidFill>
            <a:srgbClr val="006600"/>
          </a:solidFill>
          <a:ln w="28575">
            <a:solidFill>
              <a:srgbClr val="00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tendenza è diametralmente opposta al grafico degli attacchi: i nodi sono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distribuiti sulla diagonale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indicando quindi un rapporto tra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in-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prossimo a 1.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Traspare l’idea che vi sia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predominanza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scambi a fine commerciale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con solo una piccola percentuale di giocatori propensi ad effettuare donazioni.</a:t>
            </a:r>
          </a:p>
        </p:txBody>
      </p:sp>
    </p:spTree>
    <p:extLst>
      <p:ext uri="{BB962C8B-B14F-4D97-AF65-F5344CB8AC3E}">
        <p14:creationId xmlns:p14="http://schemas.microsoft.com/office/powerpoint/2010/main" val="230001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05019" y="1842867"/>
            <a:ext cx="3252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attacks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out-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353050" y="2848094"/>
            <a:ext cx="6257758" cy="1123712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Troviamo una generica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relazione inversamente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proporzionale tra il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numero di messaggi inviati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attacchi effettuati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351911" y="4897607"/>
            <a:ext cx="2156719" cy="442674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Giocatori bellicosi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9153359" y="4897607"/>
            <a:ext cx="2457449" cy="442674"/>
          </a:xfrm>
          <a:prstGeom prst="roundRect">
            <a:avLst/>
          </a:prstGeom>
          <a:solidFill>
            <a:srgbClr val="AB2591"/>
          </a:solidFill>
          <a:ln w="28575">
            <a:solidFill>
              <a:srgbClr val="660066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Giocatori diplomatici</a:t>
            </a:r>
          </a:p>
        </p:txBody>
      </p:sp>
      <p:cxnSp>
        <p:nvCxnSpPr>
          <p:cNvPr id="12" name="Connettore 4 11"/>
          <p:cNvCxnSpPr>
            <a:stCxn id="7" idx="2"/>
            <a:endCxn id="8" idx="0"/>
          </p:cNvCxnSpPr>
          <p:nvPr/>
        </p:nvCxnSpPr>
        <p:spPr>
          <a:xfrm rot="5400000">
            <a:off x="6993200" y="3408877"/>
            <a:ext cx="925801" cy="2051658"/>
          </a:xfrm>
          <a:prstGeom prst="bentConnector3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4 13"/>
          <p:cNvCxnSpPr>
            <a:stCxn id="7" idx="2"/>
            <a:endCxn id="9" idx="0"/>
          </p:cNvCxnSpPr>
          <p:nvPr/>
        </p:nvCxnSpPr>
        <p:spPr>
          <a:xfrm rot="16200000" flipH="1">
            <a:off x="8969106" y="3484628"/>
            <a:ext cx="925801" cy="1900155"/>
          </a:xfrm>
          <a:prstGeom prst="bentConnector3">
            <a:avLst/>
          </a:prstGeom>
          <a:ln w="38100">
            <a:solidFill>
              <a:srgbClr val="66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9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255815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Introduzione al dominio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Descrizione del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Analisi aggregate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Analisi delle attività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Rilevamento di comportamenti sospetti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Analisi dell’alleanza principale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Visualizzazione delle interazioni tra le alleanze principali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Conclusioni &amp; sviluppi futuri</a:t>
            </a:r>
          </a:p>
        </p:txBody>
      </p:sp>
    </p:spTree>
    <p:extLst>
      <p:ext uri="{BB962C8B-B14F-4D97-AF65-F5344CB8AC3E}">
        <p14:creationId xmlns:p14="http://schemas.microsoft.com/office/powerpoint/2010/main" val="20922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distribuzione di grado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out-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degree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jointplot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353050" y="3176106"/>
            <a:ext cx="6257758" cy="2485787"/>
          </a:xfrm>
          <a:prstGeom prst="roundRect">
            <a:avLst/>
          </a:prstGeom>
          <a:solidFill>
            <a:srgbClr val="FF6600"/>
          </a:solidFill>
          <a:ln w="28575">
            <a:solidFill>
              <a:srgbClr val="FF33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Non è possibile individuare un’evidente relazione tra le due grandezze; è apprezzabile una tendenza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commerciare senza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elevato scambio di messaggi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Possiamo quindi supporre che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vi siano meccanismi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contrattazione mediante messaggi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antecedenti allo scambio.</a:t>
            </a:r>
          </a:p>
        </p:txBody>
      </p:sp>
    </p:spTree>
    <p:extLst>
      <p:ext uri="{BB962C8B-B14F-4D97-AF65-F5344CB8AC3E}">
        <p14:creationId xmlns:p14="http://schemas.microsoft.com/office/powerpoint/2010/main" val="65240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betweenness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 vs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Pagerank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80000"/>
            <a:ext cx="4878000" cy="48780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405019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Messages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betweenness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PageRank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808" y="1980000"/>
            <a:ext cx="4878000" cy="4878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557320" y="1842867"/>
            <a:ext cx="3228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Trades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betweenness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vs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PageRank</a:t>
            </a:r>
            <a:endParaRPr lang="it-IT" sz="1400" dirty="0"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122" y="2144649"/>
            <a:ext cx="1080000" cy="1080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7812122" y="2934789"/>
            <a:ext cx="3798686" cy="2860358"/>
          </a:xfrm>
          <a:prstGeom prst="wedgeRoundRectCallout">
            <a:avLst>
              <a:gd name="adj1" fmla="val -58162"/>
              <a:gd name="adj2" fmla="val -71924"/>
              <a:gd name="adj3" fmla="val 1666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8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betweenness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si intende la capacità di un nodo di fare da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“collegamento” 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 passaggio di informazioni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 due nodi 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(giocatori in questo caso)</a:t>
            </a:r>
          </a:p>
          <a:p>
            <a:endParaRPr lang="it-IT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PageRank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valuta l’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importanza</a:t>
            </a:r>
            <a:r>
              <a:rPr lang="it-IT" sz="18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un nodo </a:t>
            </a:r>
            <a:r>
              <a:rPr lang="it-IT" sz="18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basandosi sui nodi con cui interagisce</a:t>
            </a:r>
          </a:p>
        </p:txBody>
      </p:sp>
    </p:spTree>
    <p:extLst>
      <p:ext uri="{BB962C8B-B14F-4D97-AF65-F5344CB8AC3E}">
        <p14:creationId xmlns:p14="http://schemas.microsoft.com/office/powerpoint/2010/main" val="17664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0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delle attività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evoluzione mensile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00363"/>
            <a:ext cx="6610183" cy="4957637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1790700" y="2733675"/>
            <a:ext cx="542925" cy="1503790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/>
          <p:cNvSpPr txBox="1"/>
          <p:nvPr/>
        </p:nvSpPr>
        <p:spPr>
          <a:xfrm>
            <a:off x="7191375" y="2301689"/>
            <a:ext cx="45339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Emerge un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andamento decrescente del numero di giocatori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fisiologico in questa tipologia di giochi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Troviamo una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decrescita significativa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 il giorno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e 5 Dicembre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è stato possibile accertare la causa di questo fenomeno, ma ipotizziamo l’apertura di un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nuovo server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 un’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ondata di </a:t>
            </a:r>
            <a:r>
              <a:rPr lang="it-IT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 analisi più approfondite è emerso che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715 giocatori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presenti nei primi 4 giorni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sono più tornati attivi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tutta la durata dello studio</a:t>
            </a:r>
          </a:p>
        </p:txBody>
      </p:sp>
    </p:spTree>
    <p:extLst>
      <p:ext uri="{BB962C8B-B14F-4D97-AF65-F5344CB8AC3E}">
        <p14:creationId xmlns:p14="http://schemas.microsoft.com/office/powerpoint/2010/main" val="292361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delle attività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evoluzione mensile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57400"/>
            <a:ext cx="5514808" cy="413610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7400"/>
            <a:ext cx="5515201" cy="41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38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delle attività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evoluzione giornaliera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78087"/>
            <a:ext cx="5515200" cy="41364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608" y="2078087"/>
            <a:ext cx="5515200" cy="413640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915715" y="2562875"/>
            <a:ext cx="4695093" cy="3166824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Si evidenzia come la maggioranza delle </a:t>
            </a:r>
            <a:r>
              <a:rPr lang="it-IT" b="1" dirty="0"/>
              <a:t>attività</a:t>
            </a:r>
            <a:r>
              <a:rPr lang="it-IT" dirty="0"/>
              <a:t> avvenga nella </a:t>
            </a:r>
            <a:r>
              <a:rPr lang="it-IT" b="1" dirty="0"/>
              <a:t>fascia oraria 14-22</a:t>
            </a:r>
            <a:r>
              <a:rPr lang="it-IT" dirty="0"/>
              <a:t>, ovvero dove le persone hanno più tempo libero</a:t>
            </a:r>
          </a:p>
          <a:p>
            <a:endParaRPr lang="it-IT" dirty="0"/>
          </a:p>
          <a:p>
            <a:r>
              <a:rPr lang="it-IT" dirty="0"/>
              <a:t>La maggior parte delle attività si concentra in </a:t>
            </a:r>
            <a:r>
              <a:rPr lang="it-IT" b="1" dirty="0"/>
              <a:t>orari compatibili </a:t>
            </a:r>
            <a:r>
              <a:rPr lang="it-IT" dirty="0"/>
              <a:t>con la </a:t>
            </a:r>
            <a:r>
              <a:rPr lang="it-IT" b="1" dirty="0"/>
              <a:t>fine</a:t>
            </a:r>
            <a:r>
              <a:rPr lang="it-IT" dirty="0"/>
              <a:t> dei </a:t>
            </a:r>
            <a:r>
              <a:rPr lang="it-IT" b="1" dirty="0"/>
              <a:t>turni lavorativi </a:t>
            </a:r>
            <a:r>
              <a:rPr lang="it-IT" dirty="0"/>
              <a:t>e delle </a:t>
            </a:r>
            <a:r>
              <a:rPr lang="it-IT" b="1" dirty="0"/>
              <a:t>attività pomeridiane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990854" y="2562875"/>
            <a:ext cx="4695093" cy="3166824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L’andamento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messaggi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scambi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segue 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andamento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evidenziato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precedentemente</a:t>
            </a:r>
          </a:p>
          <a:p>
            <a:endParaRPr lang="it-I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quanto riguarda gli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attacchi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notiamo un’intensa attività anche nella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prime ore della giornata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con lo scopo di impossessarsi delle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risorse prodotte durante la notte</a:t>
            </a:r>
          </a:p>
        </p:txBody>
      </p:sp>
    </p:spTree>
    <p:extLst>
      <p:ext uri="{BB962C8B-B14F-4D97-AF65-F5344CB8AC3E}">
        <p14:creationId xmlns:p14="http://schemas.microsoft.com/office/powerpoint/2010/main" val="188463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comportamenti sospetti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040423" y="2488361"/>
            <a:ext cx="429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SIDE-VILLAGES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581192" y="2985745"/>
            <a:ext cx="55148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Creazione di un secondo profilo utilizzato per produrre risorse da inviare al profilo principale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Comportamento che viola il regolamento di </a:t>
            </a:r>
            <a:r>
              <a:rPr lang="it-IT" sz="2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Travian</a:t>
            </a: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Tali profili sono caratterizzati da un basso 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20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messaggi e attacchi, unito ad un alto numero di donazioni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Abbiamo rilevato 10 profili sospetti, sono richiesti ulteriori dati e maggiore conoscenza di dominio per un intervento su tali soggetti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51" y="1870026"/>
            <a:ext cx="1080000" cy="1080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6855802" y="2488360"/>
            <a:ext cx="429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i="1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SPAMMER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6096000" y="2950026"/>
            <a:ext cx="551480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Travian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vanta la presenza di un ottimo sistema 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anti-spam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profili che inviano un elevato numero di messaggi in un breve lasso di tempo vengono bloccati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Abbiamo </a:t>
            </a:r>
            <a:r>
              <a:rPr lang="it-IT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cerato di individuare soggetti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grado di eludere questo sistema (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nodi </a:t>
            </a:r>
            <a:r>
              <a:rPr lang="it-IT" sz="20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 avessero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inviato un elevato numero di messaggi con frequenza relativamente bassa, in modo da eludere il filtro)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sono stati individuati nodi con un comportamento di questo tipo</a:t>
            </a:r>
          </a:p>
        </p:txBody>
      </p:sp>
    </p:spTree>
    <p:extLst>
      <p:ext uri="{BB962C8B-B14F-4D97-AF65-F5344CB8AC3E}">
        <p14:creationId xmlns:p14="http://schemas.microsoft.com/office/powerpoint/2010/main" val="292637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Centralità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16" y="2000250"/>
            <a:ext cx="6219092" cy="466431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581192" y="2000250"/>
            <a:ext cx="481052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 stata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ripetuta l’analisi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delle misure di centralità sull’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alleanza principale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generale, i risultati ottenuti hanno evidenziato la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presenza di un ristretto numero di nodi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cui sono associati valori delle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misure elevati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giocatori che vengono rilevati come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importanti da una misura di centralità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risultano tra i più 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significativi anche per le altre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delinea una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gestione piramidale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dell’alleanza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9601765" y="4244486"/>
            <a:ext cx="1744708" cy="899577"/>
          </a:xfrm>
          <a:prstGeom prst="roundRect">
            <a:avLst>
              <a:gd name="adj" fmla="val 36874"/>
            </a:avLst>
          </a:prstGeom>
          <a:ln w="3810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Closeness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 0.31 (1°)</a:t>
            </a:r>
          </a:p>
          <a:p>
            <a:r>
              <a:rPr lang="it-IT" sz="1000" i="1" dirty="0">
                <a:latin typeface="Calibri" panose="020F0502020204030204" pitchFamily="34" charset="0"/>
                <a:cs typeface="Calibri" panose="020F0502020204030204" pitchFamily="34" charset="0"/>
              </a:rPr>
              <a:t>Out-</a:t>
            </a:r>
            <a:r>
              <a:rPr lang="it-IT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 104 (2°) </a:t>
            </a:r>
          </a:p>
          <a:p>
            <a:r>
              <a:rPr lang="it-IT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Betweennes</a:t>
            </a:r>
            <a:r>
              <a:rPr lang="it-IT" sz="1000" i="1" dirty="0">
                <a:latin typeface="Calibri" panose="020F0502020204030204" pitchFamily="34" charset="0"/>
                <a:cs typeface="Calibri" panose="020F0502020204030204" pitchFamily="34" charset="0"/>
              </a:rPr>
              <a:t>: 0.1041 (2°)</a:t>
            </a:r>
          </a:p>
          <a:p>
            <a:r>
              <a:rPr lang="it-IT" sz="1000" i="1" dirty="0" err="1">
                <a:latin typeface="Calibri" panose="020F0502020204030204" pitchFamily="34" charset="0"/>
                <a:cs typeface="Calibri" panose="020F0502020204030204" pitchFamily="34" charset="0"/>
              </a:rPr>
              <a:t>PageRank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: 0.03945 (5°)</a:t>
            </a:r>
            <a:endParaRPr lang="it-IT" sz="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e 7"/>
          <p:cNvSpPr/>
          <p:nvPr/>
        </p:nvSpPr>
        <p:spPr>
          <a:xfrm>
            <a:off x="11144249" y="5855678"/>
            <a:ext cx="202224" cy="211296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/>
          <p:cNvCxnSpPr>
            <a:stCxn id="8" idx="1"/>
            <a:endCxn id="7" idx="2"/>
          </p:cNvCxnSpPr>
          <p:nvPr/>
        </p:nvCxnSpPr>
        <p:spPr>
          <a:xfrm flipH="1" flipV="1">
            <a:off x="10474119" y="5144063"/>
            <a:ext cx="699745" cy="7425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08" y="1998969"/>
            <a:ext cx="6220800" cy="46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4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gradi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59200"/>
            <a:ext cx="5817600" cy="43632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200"/>
            <a:ext cx="58176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21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96458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betweenness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0" y="1893091"/>
            <a:ext cx="6505579" cy="48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629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singoli nodi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62800"/>
            <a:ext cx="3854400" cy="2890800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42" y="2062800"/>
            <a:ext cx="3854400" cy="28908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00" y="3855044"/>
            <a:ext cx="3854400" cy="28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3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255815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Ricercare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riguardo 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dati aggregati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sui 30 giorni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Studiare l’evolvere del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popolamento del server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 del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numero di alleanze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al trascorrere del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tempo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Ricercare di possibili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comportamenti sospetti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Analizzare i membri dell’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alleanza principale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Identificare e rappresentare le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interazioni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tra le principali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alleanze</a:t>
            </a:r>
          </a:p>
        </p:txBody>
      </p:sp>
    </p:spTree>
    <p:extLst>
      <p:ext uri="{BB962C8B-B14F-4D97-AF65-F5344CB8AC3E}">
        <p14:creationId xmlns:p14="http://schemas.microsoft.com/office/powerpoint/2010/main" val="18022243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singoli nodi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59200"/>
            <a:ext cx="5817600" cy="43632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200"/>
            <a:ext cx="58176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63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                                      reciprocità</a:t>
            </a: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00" y="2001600"/>
            <a:ext cx="6220800" cy="4665600"/>
          </a:xfrm>
          <a:prstGeom prst="rect">
            <a:avLst/>
          </a:prstGeom>
        </p:spPr>
      </p:pic>
      <p:sp>
        <p:nvSpPr>
          <p:cNvPr id="14" name="CasellaDiTesto 13"/>
          <p:cNvSpPr txBox="1"/>
          <p:nvPr/>
        </p:nvSpPr>
        <p:spPr>
          <a:xfrm>
            <a:off x="581192" y="2000250"/>
            <a:ext cx="48105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evidenzia una tendenza ad avere uno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scambio di messaggi più fitto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rispetto alla media delle altre alleanze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medesimo comportamento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emerge per il </a:t>
            </a:r>
            <a:r>
              <a:rPr lang="it-IT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dei </a:t>
            </a:r>
            <a:r>
              <a:rPr lang="it-IT" b="1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trade</a:t>
            </a:r>
            <a:endParaRPr lang="it-IT" b="1" i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Emerge l’immagine di una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comunità più coesa ed auto-sufficiente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Un’analoga analisi è stata effettuata per quanto concerne la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reciprocità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da cui è visibile un valore di reciprocità sensibilmente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più elevato della media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(per quanto riguarda gli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scambi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Ciò avalla ulteriormente l’idea di una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comunità autonoma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008" y="2000250"/>
            <a:ext cx="6220800" cy="4665600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2317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                     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densità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2317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2317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della principale alleanza – 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Densità e reciprocità – altri grafici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00" y="2059200"/>
            <a:ext cx="5817600" cy="43632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59200"/>
            <a:ext cx="5817600" cy="43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09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Densità e reciprocità – altri grafici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258" y="2007388"/>
            <a:ext cx="6467483" cy="48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4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 numero di alleanze nei giorni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81192" y="2000250"/>
            <a:ext cx="48105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0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trand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mostrato è quello di un server in cui il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di giocatori declina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modo progressivo; il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di alleanze rispecchia questo andamento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Notiamo che la percentuale di alleanze rilevanti mostra una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leggera flessione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tendenza che emerge è quella di una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diminuzione delle alleanze totali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 “miete vittime” anche tra quelle più influenti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16" y="2001600"/>
            <a:ext cx="6220800" cy="466560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661192" y="5195499"/>
            <a:ext cx="37305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Rimangono a spartirsi il server un numero sempre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meno alleanze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che si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affronteranno nella fase finale del gioco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5317218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225" y="1895775"/>
            <a:ext cx="3924000" cy="39240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6" y="1895775"/>
            <a:ext cx="3924000" cy="392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dell’interazione tra alleanze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81192" y="5562600"/>
            <a:ext cx="551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alleanze principali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tendono ad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evitare un confronto militare diretto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preferendo concentrare gli attacchi altrove. 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6181725" y="5701099"/>
            <a:ext cx="573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L’idea del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mercato “globale”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 rafforzata con un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commercio trasversale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alle alleanze</a:t>
            </a:r>
          </a:p>
        </p:txBody>
      </p:sp>
    </p:spTree>
    <p:extLst>
      <p:ext uri="{BB962C8B-B14F-4D97-AF65-F5344CB8AC3E}">
        <p14:creationId xmlns:p14="http://schemas.microsoft.com/office/powerpoint/2010/main" val="2796747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28" y="1897200"/>
            <a:ext cx="5045143" cy="3924000"/>
          </a:xfrm>
          <a:prstGeom prst="rect">
            <a:avLst/>
          </a:prstGeom>
        </p:spPr>
      </p:pic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dell’interazione tra alleanze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00" y="1897200"/>
            <a:ext cx="3924000" cy="3924000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81192" y="5562600"/>
            <a:ext cx="5514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Dalla rappresentazione del </a:t>
            </a:r>
            <a:r>
              <a:rPr lang="it-IT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dei messaggi, si evince che vi è una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fitta rete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comunicazioni </a:t>
            </a:r>
            <a:r>
              <a:rPr lang="it-IT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intra-community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netto di una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comunicazione </a:t>
            </a:r>
            <a:r>
              <a:rPr lang="it-IT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inter-community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6096000" y="5424100"/>
            <a:ext cx="5715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Abbiamo isolato i giocatori di comunità diverse che comunicano tra loro e si figurano solo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pochi giocatori contattano membri di altre alleanze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Tali figure potrebbero essere: ambasciatori, reclutatori o spie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581192" y="3042671"/>
            <a:ext cx="11029616" cy="1374458"/>
          </a:xfrm>
          <a:prstGeom prst="roundRect">
            <a:avLst>
              <a:gd name="adj" fmla="val 22261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sz="2400" dirty="0"/>
              <a:t>Riassumendo, il comportamento che traspare è quello di alleanze che si spartiscono il controllo del server, rafforzandosi in vista del late-game. Tale comportamento non sembra scaturire da una decisione preesistente ma emergere spontaneamente</a:t>
            </a:r>
          </a:p>
        </p:txBody>
      </p:sp>
    </p:spTree>
    <p:extLst>
      <p:ext uri="{BB962C8B-B14F-4D97-AF65-F5344CB8AC3E}">
        <p14:creationId xmlns:p14="http://schemas.microsoft.com/office/powerpoint/2010/main" val="297069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conclusioni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581192" y="5655528"/>
            <a:ext cx="10067758" cy="83099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Sono state effettuate delle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analisi aggregando i dati dei 30 giorni 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nessun giocatore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è emerso come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dominante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, vi sono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diversi approcci possibili al gioco</a:t>
            </a:r>
            <a:endParaRPr lang="it-IT" sz="24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820800" y="4455199"/>
            <a:ext cx="10067758" cy="1200329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/>
              <a:t>Sono state analizzate le </a:t>
            </a:r>
            <a:r>
              <a:rPr lang="it-IT" b="1" dirty="0"/>
              <a:t>attività dei giocatori</a:t>
            </a:r>
            <a:r>
              <a:rPr lang="it-IT" dirty="0"/>
              <a:t> durante i </a:t>
            </a:r>
            <a:r>
              <a:rPr lang="it-IT" b="1" dirty="0"/>
              <a:t>30 giorni </a:t>
            </a:r>
            <a:r>
              <a:rPr lang="it-IT" dirty="0"/>
              <a:t>e durante le </a:t>
            </a:r>
            <a:r>
              <a:rPr lang="it-IT" b="1" dirty="0"/>
              <a:t>ore del giorno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il </a:t>
            </a:r>
            <a:r>
              <a:rPr lang="it-IT" b="1" dirty="0">
                <a:sym typeface="Wingdings" panose="05000000000000000000" pitchFamily="2" charset="2"/>
              </a:rPr>
              <a:t>popolamento </a:t>
            </a:r>
            <a:r>
              <a:rPr lang="it-IT" dirty="0">
                <a:sym typeface="Wingdings" panose="05000000000000000000" pitchFamily="2" charset="2"/>
              </a:rPr>
              <a:t>del server </a:t>
            </a:r>
            <a:r>
              <a:rPr lang="it-IT" b="1" dirty="0">
                <a:sym typeface="Wingdings" panose="05000000000000000000" pitchFamily="2" charset="2"/>
              </a:rPr>
              <a:t>diminuisce</a:t>
            </a:r>
            <a:r>
              <a:rPr lang="it-IT" dirty="0">
                <a:sym typeface="Wingdings" panose="05000000000000000000" pitchFamily="2" charset="2"/>
              </a:rPr>
              <a:t> durante il mese presentando dei </a:t>
            </a:r>
            <a:r>
              <a:rPr lang="it-IT" b="1" dirty="0">
                <a:sym typeface="Wingdings" panose="05000000000000000000" pitchFamily="2" charset="2"/>
              </a:rPr>
              <a:t>picchi di attività </a:t>
            </a:r>
            <a:r>
              <a:rPr lang="it-IT" dirty="0">
                <a:sym typeface="Wingdings" panose="05000000000000000000" pitchFamily="2" charset="2"/>
              </a:rPr>
              <a:t>durante la </a:t>
            </a:r>
            <a:r>
              <a:rPr lang="it-IT" b="1" dirty="0">
                <a:sym typeface="Wingdings" panose="05000000000000000000" pitchFamily="2" charset="2"/>
              </a:rPr>
              <a:t>parte pomeridiana della giornata</a:t>
            </a:r>
            <a:endParaRPr lang="it-IT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062000" y="3624202"/>
            <a:ext cx="10067758" cy="83099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/>
              <a:t>Sono stati ricercarti giocatori con </a:t>
            </a:r>
            <a:r>
              <a:rPr lang="it-IT" b="1" dirty="0"/>
              <a:t>comportamento fraudolento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b="1" dirty="0">
                <a:sym typeface="Wingdings" panose="05000000000000000000" pitchFamily="2" charset="2"/>
              </a:rPr>
              <a:t>alcuni giocatori</a:t>
            </a:r>
            <a:r>
              <a:rPr lang="it-IT" dirty="0">
                <a:sym typeface="Wingdings" panose="05000000000000000000" pitchFamily="2" charset="2"/>
              </a:rPr>
              <a:t> sono risultati sospetti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1267200" y="2793205"/>
            <a:ext cx="10067758" cy="83099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/>
              <a:t>È stata analizzata l’</a:t>
            </a:r>
            <a:r>
              <a:rPr lang="it-IT" b="1" dirty="0"/>
              <a:t>alleanza principale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è emersa un’</a:t>
            </a:r>
            <a:r>
              <a:rPr lang="it-IT" b="1" dirty="0">
                <a:sym typeface="Wingdings" panose="05000000000000000000" pitchFamily="2" charset="2"/>
              </a:rPr>
              <a:t>alleanza più coesa</a:t>
            </a:r>
            <a:r>
              <a:rPr lang="it-IT" dirty="0">
                <a:sym typeface="Wingdings" panose="05000000000000000000" pitchFamily="2" charset="2"/>
              </a:rPr>
              <a:t> rispetto alla media e con una </a:t>
            </a:r>
            <a:r>
              <a:rPr lang="it-IT" b="1" dirty="0">
                <a:sym typeface="Wingdings" panose="05000000000000000000" pitchFamily="2" charset="2"/>
              </a:rPr>
              <a:t>gestione piramidale</a:t>
            </a:r>
            <a:endParaRPr lang="it-IT" b="1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543050" y="1962208"/>
            <a:ext cx="10067758" cy="830997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it-IT" dirty="0"/>
              <a:t>È stata approfondita l’</a:t>
            </a:r>
            <a:r>
              <a:rPr lang="it-IT" b="1" dirty="0"/>
              <a:t>interazione tra le varie alleanze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è presente un </a:t>
            </a:r>
            <a:r>
              <a:rPr lang="it-IT" b="1" dirty="0">
                <a:sym typeface="Wingdings" panose="05000000000000000000" pitchFamily="2" charset="2"/>
              </a:rPr>
              <a:t>mercato “globale” </a:t>
            </a:r>
            <a:r>
              <a:rPr lang="it-IT" dirty="0">
                <a:sym typeface="Wingdings" panose="05000000000000000000" pitchFamily="2" charset="2"/>
              </a:rPr>
              <a:t>e una </a:t>
            </a:r>
            <a:r>
              <a:rPr lang="it-IT" b="1" dirty="0">
                <a:sym typeface="Wingdings" panose="05000000000000000000" pitchFamily="2" charset="2"/>
              </a:rPr>
              <a:t>spartizione del server </a:t>
            </a:r>
            <a:r>
              <a:rPr lang="it-IT" dirty="0">
                <a:sym typeface="Wingdings" panose="05000000000000000000" pitchFamily="2" charset="2"/>
              </a:rPr>
              <a:t>in preparazione della fase finale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205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Sviluppi futuri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81192" y="2297340"/>
            <a:ext cx="11029616" cy="528638"/>
          </a:xfrm>
          <a:prstGeom prst="roundRect">
            <a:avLst>
              <a:gd name="adj" fmla="val 22261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Individuare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spie, reclutatori, ambasciatori e </a:t>
            </a:r>
            <a:r>
              <a:rPr lang="it-IT" sz="2400" i="1" dirty="0">
                <a:latin typeface="Calibri" panose="020F0502020204030204" pitchFamily="34" charset="0"/>
                <a:cs typeface="Calibri" panose="020F0502020204030204" pitchFamily="34" charset="0"/>
              </a:rPr>
              <a:t>leader</a:t>
            </a: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581192" y="3450659"/>
            <a:ext cx="11029616" cy="528638"/>
          </a:xfrm>
          <a:prstGeom prst="roundRect">
            <a:avLst>
              <a:gd name="adj" fmla="val 22261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Studiare il </a:t>
            </a:r>
            <a:r>
              <a:rPr lang="it-IT" b="1" dirty="0"/>
              <a:t>comportamento</a:t>
            </a:r>
            <a:r>
              <a:rPr lang="it-IT" dirty="0"/>
              <a:t> dei </a:t>
            </a:r>
            <a:r>
              <a:rPr lang="it-IT" b="1" dirty="0"/>
              <a:t>giocatori</a:t>
            </a:r>
            <a:r>
              <a:rPr lang="it-IT" dirty="0"/>
              <a:t> appartenenti ad </a:t>
            </a:r>
            <a:r>
              <a:rPr lang="it-IT" b="1" dirty="0"/>
              <a:t>alleanze che si disgregano</a:t>
            </a:r>
          </a:p>
        </p:txBody>
      </p:sp>
      <p:sp>
        <p:nvSpPr>
          <p:cNvPr id="10" name="CasellaDiTesto 9"/>
          <p:cNvSpPr txBox="1"/>
          <p:nvPr/>
        </p:nvSpPr>
        <p:spPr>
          <a:xfrm>
            <a:off x="581192" y="4603978"/>
            <a:ext cx="11029616" cy="528638"/>
          </a:xfrm>
          <a:prstGeom prst="roundRect">
            <a:avLst>
              <a:gd name="adj" fmla="val 22261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Ricerca di </a:t>
            </a:r>
            <a:r>
              <a:rPr lang="it-IT" b="1" dirty="0"/>
              <a:t>sotto-strutture</a:t>
            </a:r>
            <a:r>
              <a:rPr lang="it-IT" dirty="0"/>
              <a:t> all’interno di varie </a:t>
            </a:r>
            <a:r>
              <a:rPr lang="it-IT" b="1" dirty="0"/>
              <a:t>alleanze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581192" y="5757296"/>
            <a:ext cx="11029616" cy="528638"/>
          </a:xfrm>
          <a:prstGeom prst="roundRect">
            <a:avLst>
              <a:gd name="adj" fmla="val 22261"/>
            </a:avLst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Effettuare attività di </a:t>
            </a:r>
            <a:r>
              <a:rPr lang="it-IT" b="1" dirty="0"/>
              <a:t>predizione sull’evoluzione di alleanze</a:t>
            </a:r>
            <a:r>
              <a:rPr lang="it-IT" dirty="0"/>
              <a:t> e relative interazioni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008" y="702156"/>
            <a:ext cx="1013800" cy="101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99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26973" y="2577946"/>
            <a:ext cx="111380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GRAZIE PER </a:t>
            </a:r>
          </a:p>
          <a:p>
            <a:pPr algn="ctr"/>
            <a:r>
              <a:rPr lang="it-IT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95350" y="6115050"/>
            <a:ext cx="10382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Icons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made by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Freepik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Eucalyp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, from 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44388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Introduzione a </a:t>
            </a:r>
            <a:r>
              <a:rPr lang="it-IT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Travian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037276"/>
            <a:ext cx="8762832" cy="4255815"/>
          </a:xfrm>
        </p:spPr>
        <p:txBody>
          <a:bodyPr>
            <a:normAutofit/>
          </a:bodyPr>
          <a:lstStyle/>
          <a:p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Travian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un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massively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-multiplayer online games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MMOGs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) ambientato nel periodo dell’antica Roma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L’obiettivo del gioco è quello di costruire e amministrare un insieme di villaggi, espandendo la propria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influenza commerciale e militare</a:t>
            </a:r>
          </a:p>
          <a:p>
            <a:endParaRPr lang="it-I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 giocatori per far ciò possono unirsi in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alleanze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formate al più da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 membri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08" y="2037276"/>
            <a:ext cx="1080000" cy="10800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08" y="3720433"/>
            <a:ext cx="1080000" cy="108000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08" y="521309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84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Descrizione del </a:t>
            </a:r>
            <a:r>
              <a:rPr lang="it-IT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dataset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255815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si presenta suddiviso in 3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666750" indent="-342900"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Attacchi</a:t>
            </a:r>
          </a:p>
          <a:p>
            <a:pPr marL="666750" indent="-342900"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Messaggi </a:t>
            </a:r>
          </a:p>
          <a:p>
            <a:pPr marL="666750" indent="-342900"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Scambi</a:t>
            </a:r>
          </a:p>
          <a:p>
            <a:pPr marL="266700" indent="0">
              <a:buNone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ognuno di questi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stata registrata 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attività di ogni giorno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per un intero mese (dall’1 al 30 Dicembre 2009)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 dati sono stati ricavati in una fase del server di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mid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-game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in modo da garantire 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assenza di comportamenti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tipici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fasi avanzate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iniziali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del gioco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Tutte le analisi sono state effettuate utilizzando la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codifica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graphml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it-I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endParaRPr lang="it-IT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183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quantitativa sul </a:t>
            </a:r>
            <a:r>
              <a:rPr lang="it-IT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dataset</a:t>
            </a:r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 aggregato</a:t>
            </a:r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845549"/>
              </p:ext>
            </p:extLst>
          </p:nvPr>
        </p:nvGraphicFramePr>
        <p:xfrm>
          <a:off x="2316163" y="2603297"/>
          <a:ext cx="9182100" cy="39527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36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6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9886">
                <a:tc>
                  <a:txBody>
                    <a:bodyPr/>
                    <a:lstStyle/>
                    <a:p>
                      <a:r>
                        <a:rPr lang="it-IT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Misura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Attacchi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Messaggi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Scambi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Complessivo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944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#Nodi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4418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944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#Archi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632391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380794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269483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1282668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944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Diametro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426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Grado</a:t>
                      </a:r>
                      <a:r>
                        <a:rPr lang="it-IT" sz="20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medio</a:t>
                      </a:r>
                    </a:p>
                    <a:p>
                      <a:r>
                        <a:rPr lang="it-IT" sz="2000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it-IT" sz="20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out-</a:t>
                      </a:r>
                      <a:r>
                        <a:rPr lang="it-IT" sz="2000" i="1" baseline="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degree</a:t>
                      </a:r>
                      <a:r>
                        <a:rPr lang="it-IT" sz="2000" i="1" baseline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it-IT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14.59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426"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Reciprocità 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0.039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4284" y="2001927"/>
            <a:ext cx="10105858" cy="448749"/>
          </a:xfrm>
        </p:spPr>
        <p:txBody>
          <a:bodyPr anchor="t" anchorCtr="0">
            <a:normAutofit/>
          </a:bodyPr>
          <a:lstStyle/>
          <a:p>
            <a:pPr marL="0" indent="0" algn="ctr">
              <a:buNone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effettuare analisi aggregate, sono stati uniti i 30 grafi di ogni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layer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in un’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unica rete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38100" y="3429000"/>
            <a:ext cx="2249488" cy="646986"/>
          </a:xfrm>
          <a:prstGeom prst="wedgeRoundRectCallout">
            <a:avLst>
              <a:gd name="adj1" fmla="val 49733"/>
              <a:gd name="adj2" fmla="val 146816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Distanza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massima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tra due nodi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38100" y="4875061"/>
            <a:ext cx="2249488" cy="919401"/>
          </a:xfrm>
          <a:prstGeom prst="wedgeRoundRectCallout">
            <a:avLst>
              <a:gd name="adj1" fmla="val 49733"/>
              <a:gd name="adj2" fmla="val 9398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Probabilità che una relazione sia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bidirezionale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0881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coefficiente di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clustering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48607"/>
            <a:ext cx="6223143" cy="466735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6829823" y="2798873"/>
            <a:ext cx="4780985" cy="3166824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La distribuzione si attesta su valori molto contenuti, indicando che i giocatori in relazione diretta con un giocatore tendono a non interagire tra loro.</a:t>
            </a:r>
          </a:p>
          <a:p>
            <a:endParaRPr lang="it-IT" dirty="0"/>
          </a:p>
          <a:p>
            <a:r>
              <a:rPr lang="it-IT" dirty="0"/>
              <a:t>Ciò è dovuto al fatto che in 30 giorni i giocatori siano soliti contattare anche altri partecipanti non facenti parte della stessa community. 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581192" y="2637405"/>
            <a:ext cx="4695093" cy="3507343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Anche questa distribuzione rivela valori della misura molto compressi, indicando una scarsa connessione tra i vicini del nodo.</a:t>
            </a:r>
          </a:p>
          <a:p>
            <a:endParaRPr lang="it-IT" dirty="0"/>
          </a:p>
          <a:p>
            <a:r>
              <a:rPr lang="it-IT" dirty="0"/>
              <a:t>Si delinea quindi l’idea di un mercato “globale” in cui i giocatori tendono a commerciare con chiunque possa offrire loro il miglior affare. Non vi è quindi una rete di scambi preferenziale .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08" y="2056477"/>
            <a:ext cx="6225600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coefficiente di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clustering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48607"/>
            <a:ext cx="6223143" cy="466735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6829823" y="2798873"/>
            <a:ext cx="4780985" cy="3166824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La distribuzione si attesta su valori molto contenuti, indicando che i giocatori in relazione diretta con un giocatore tendono a non interagire tra loro.</a:t>
            </a:r>
          </a:p>
          <a:p>
            <a:endParaRPr lang="it-IT" dirty="0"/>
          </a:p>
          <a:p>
            <a:r>
              <a:rPr lang="it-IT" dirty="0"/>
              <a:t>Ciò è dovuto al fatto che in 30 giorni i giocatori siano soliti contattare anche altri partecipanti non facenti parte della stessa community. </a:t>
            </a:r>
          </a:p>
        </p:txBody>
      </p:sp>
    </p:spTree>
    <p:extLst>
      <p:ext uri="{BB962C8B-B14F-4D97-AF65-F5344CB8AC3E}">
        <p14:creationId xmlns:p14="http://schemas.microsoft.com/office/powerpoint/2010/main" val="19849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Analisi aggregate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coefficiente di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clustering</a:t>
            </a:r>
            <a:endParaRPr lang="it-IT" sz="3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581192" y="2637405"/>
            <a:ext cx="4695093" cy="3507343"/>
          </a:xfrm>
          <a:prstGeom prst="roundRect">
            <a:avLst/>
          </a:prstGeom>
          <a:solidFill>
            <a:schemeClr val="accent2"/>
          </a:solidFill>
          <a:ln w="28575">
            <a:solidFill>
              <a:schemeClr val="accent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it-IT" dirty="0"/>
              <a:t>Anche questa distribuzione rivela valori della misura molto compressi, indicando una scarsa connessione tra i vicini del nodo.</a:t>
            </a:r>
          </a:p>
          <a:p>
            <a:endParaRPr lang="it-IT" dirty="0"/>
          </a:p>
          <a:p>
            <a:r>
              <a:rPr lang="it-IT" dirty="0"/>
              <a:t>Si delinea quindi l’idea di un mercato “globale” in cui i giocatori tendono a commerciare con chiunque possa offrire loro il miglior affare. Non vi è quindi una rete di scambi preferenziale .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08" y="2056477"/>
            <a:ext cx="6225600" cy="46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61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1807</TotalTime>
  <Words>2345</Words>
  <Application>Microsoft Office PowerPoint</Application>
  <PresentationFormat>Widescreen</PresentationFormat>
  <Paragraphs>276</Paragraphs>
  <Slides>39</Slides>
  <Notes>30</Notes>
  <HiddenSlides>20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5" baseType="lpstr">
      <vt:lpstr>Calibri</vt:lpstr>
      <vt:lpstr>Cambria</vt:lpstr>
      <vt:lpstr>Gill Sans MT</vt:lpstr>
      <vt:lpstr>Wingdings</vt:lpstr>
      <vt:lpstr>Wingdings 2</vt:lpstr>
      <vt:lpstr>Dividendi</vt:lpstr>
      <vt:lpstr>Travian analytics</vt:lpstr>
      <vt:lpstr>outline</vt:lpstr>
      <vt:lpstr>obiettivi</vt:lpstr>
      <vt:lpstr>Introduzione a Travian</vt:lpstr>
      <vt:lpstr>Descrizione del dataset</vt:lpstr>
      <vt:lpstr>Analisi quantitativa sul dataset aggregato</vt:lpstr>
      <vt:lpstr>Analisi aggregate – coefficiente di clustering</vt:lpstr>
      <vt:lpstr>Analisi aggregate – coefficiente di clustering</vt:lpstr>
      <vt:lpstr>Analisi aggregate – coefficiente di clustering</vt:lpstr>
      <vt:lpstr>Analisi aggregate – in-degree e out-degree attacchi</vt:lpstr>
      <vt:lpstr>Analisi aggregate – in-degree e out-degree messaggi</vt:lpstr>
      <vt:lpstr>Analisi aggregate – in-degree e out-degree scambi</vt:lpstr>
      <vt:lpstr>Analisi aggregate – grado totale delle 3 attività</vt:lpstr>
      <vt:lpstr>Analisi aggregate – distribuzione di grado</vt:lpstr>
      <vt:lpstr>Analisi aggregate – distribuzione di grado</vt:lpstr>
      <vt:lpstr>Analisi aggregate – distribuzione di grado</vt:lpstr>
      <vt:lpstr>Analisi aggregate – distribuzione di grado</vt:lpstr>
      <vt:lpstr>Analisi aggregate – distribuzione di grado</vt:lpstr>
      <vt:lpstr>Analisi aggregate – distribuzione di grado</vt:lpstr>
      <vt:lpstr>Analisi aggregate – distribuzione di grado</vt:lpstr>
      <vt:lpstr>Analisi aggregate – betweenness vs Pagerank</vt:lpstr>
      <vt:lpstr>Analisi delle attività – evoluzione mensile</vt:lpstr>
      <vt:lpstr>Analisi delle attività – evoluzione mensile</vt:lpstr>
      <vt:lpstr>Analisi delle attività – evoluzione giornaliera</vt:lpstr>
      <vt:lpstr>Analisi comportamenti sospetti</vt:lpstr>
      <vt:lpstr>Analisi della principale alleanza – Centralità</vt:lpstr>
      <vt:lpstr>Analisi della principale alleanza – gradi</vt:lpstr>
      <vt:lpstr>Analisi della principale alleanza – betweenness</vt:lpstr>
      <vt:lpstr>Analisi della principale alleanza – singoli nodi</vt:lpstr>
      <vt:lpstr>Analisi della principale alleanza – singoli nodi</vt:lpstr>
      <vt:lpstr>                                                                                                   reciprocità</vt:lpstr>
      <vt:lpstr>Densità e reciprocità – altri grafici</vt:lpstr>
      <vt:lpstr>Densità e reciprocità – altri grafici</vt:lpstr>
      <vt:lpstr>Analisi del numero di alleanze nei giorni</vt:lpstr>
      <vt:lpstr>Analisi dell’interazione tra alleanze</vt:lpstr>
      <vt:lpstr>Analisi dell’interazione tra alleanze</vt:lpstr>
      <vt:lpstr>conclusioni</vt:lpstr>
      <vt:lpstr>Sviluppi futuri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Enron dataset analysis</dc:title>
  <dc:creator>Matteo Mistri</dc:creator>
  <cp:lastModifiedBy>Matteo Mistri</cp:lastModifiedBy>
  <cp:revision>241</cp:revision>
  <cp:lastPrinted>2019-04-03T15:06:14Z</cp:lastPrinted>
  <dcterms:created xsi:type="dcterms:W3CDTF">2019-04-02T13:59:50Z</dcterms:created>
  <dcterms:modified xsi:type="dcterms:W3CDTF">2019-06-13T06:46:43Z</dcterms:modified>
</cp:coreProperties>
</file>